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3" r:id="rId24"/>
    <p:sldId id="271" r:id="rId25"/>
    <p:sldId id="272" r:id="rId26"/>
    <p:sldId id="25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50000" autoAdjust="0"/>
  </p:normalViewPr>
  <p:slideViewPr>
    <p:cSldViewPr snapToGrid="0">
      <p:cViewPr>
        <p:scale>
          <a:sx n="169" d="100"/>
          <a:sy n="169" d="100"/>
        </p:scale>
        <p:origin x="416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rofile/Andre_Stumpf/publication/259124894_Object-oriented_mapping_of_urban_trees_using_Random_Forest_classifiers/links/5caf31ea299bf120975ddc2c/Object-oriented-mapping-of-urban-trees-using-Random-Forest-classifiers.pdf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Object-oriented mapping of urban trees using Random Forest classifiers </a:t>
            </a:r>
            <a:endParaRPr lang="en-US" dirty="0">
              <a:effectLst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Daniel Kadyrov</a:t>
            </a:r>
          </a:p>
          <a:p>
            <a:r>
              <a:rPr lang="en-US" dirty="0"/>
              <a:t>CS559 – Machine Learning</a:t>
            </a:r>
          </a:p>
          <a:p>
            <a:r>
              <a:rPr lang="en-US" dirty="0"/>
              <a:t>Spring 2020</a:t>
            </a:r>
          </a:p>
          <a:p>
            <a:r>
              <a:rPr lang="en-US" dirty="0"/>
              <a:t>Presentation #3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0737A-DC15-8F46-B2FC-0260F2D2E2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84009-4C55-B945-A0B3-CDED3C1FF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RF is a supervised machine learning algorithm for regression and classification. </a:t>
            </a:r>
          </a:p>
          <a:p>
            <a:pPr lvl="1"/>
            <a:r>
              <a:rPr lang="en-US" dirty="0"/>
              <a:t>Multiple decision tree classified based on classification and regression tree (CART)</a:t>
            </a:r>
          </a:p>
          <a:p>
            <a:pPr lvl="1"/>
            <a:r>
              <a:rPr lang="en-US" dirty="0"/>
              <a:t>Performs bootstrap sampling and enables the calculation of an error estimate on the instances remaining out of the bag (OOB) on each tree. </a:t>
            </a:r>
          </a:p>
          <a:p>
            <a:pPr lvl="1"/>
            <a:r>
              <a:rPr lang="en-US" dirty="0"/>
              <a:t>Does not consider all variables at each node to determine the best split threshold but a random subset of the original set of features. </a:t>
            </a:r>
          </a:p>
          <a:p>
            <a:pPr lvl="1"/>
            <a:r>
              <a:rPr lang="en-US" dirty="0"/>
              <a:t>Number of variable nodes is set to the square root of the total number of variables but can be adjusted by user.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83AB2-791E-7040-8F4A-AC09AF83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B4E4E-6D22-2F45-80A9-656B6E865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Classification: Random Forest (RF)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4BD57-321A-C744-9C07-D46005231C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/>
              <a:t>The number of trees must be sufficiently large to capture the full variability of the data and yield classification accuracy. </a:t>
            </a:r>
          </a:p>
          <a:p>
            <a:r>
              <a:rPr lang="en-US" sz="1400" dirty="0"/>
              <a:t>Final class is assigned to an object based on the majority vote of all trees in the forest.</a:t>
            </a:r>
          </a:p>
          <a:p>
            <a:r>
              <a:rPr lang="en-US" sz="1400" dirty="0"/>
              <a:t>The RF package in R was used. </a:t>
            </a:r>
          </a:p>
          <a:p>
            <a:r>
              <a:rPr lang="en-US" sz="1400" dirty="0"/>
              <a:t>Calculation time for training depends on constant complexity, number of trees, number of variables, and number of instances. </a:t>
            </a:r>
          </a:p>
          <a:p>
            <a:r>
              <a:rPr lang="en-US" sz="1400" dirty="0"/>
              <a:t>Each tree was built from a stratified bootstrap sample comprising only 5% of the training set. </a:t>
            </a:r>
          </a:p>
          <a:p>
            <a:pPr lvl="1"/>
            <a:r>
              <a:rPr lang="en-US" sz="1200" dirty="0"/>
              <a:t>Reduced computation time and memory requirements 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BBBB6-DD95-CF47-9F18-6641EE19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17" y="763090"/>
            <a:ext cx="2705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E7BE4-C1B5-A94C-B810-FD04272F5B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27376-2FB8-9E41-8745-FE1A9133D4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Test A: Proportion of Classes</a:t>
            </a:r>
          </a:p>
          <a:p>
            <a:pPr lvl="1"/>
            <a:r>
              <a:rPr lang="en-US" sz="1200" dirty="0"/>
              <a:t># Wooded elements &lt; # Non-wooden elements</a:t>
            </a:r>
          </a:p>
          <a:p>
            <a:pPr lvl="1"/>
            <a:r>
              <a:rPr lang="en-US" sz="1200" dirty="0"/>
              <a:t>Iterative training and predicting on subsamples can avoid bias against the minority class. </a:t>
            </a:r>
          </a:p>
          <a:p>
            <a:pPr lvl="1"/>
            <a:r>
              <a:rPr lang="en-US" sz="1200" dirty="0"/>
              <a:t>Bootstrap samples corresponding to 5% of the wooded segments were multiplied by a factor. At first by 1, and the increased until reaching original class-ratio. </a:t>
            </a:r>
          </a:p>
          <a:p>
            <a:r>
              <a:rPr lang="en-US" sz="1400" dirty="0"/>
              <a:t>Test B: Variable Selection</a:t>
            </a:r>
          </a:p>
          <a:p>
            <a:pPr lvl="1"/>
            <a:r>
              <a:rPr lang="en-US" sz="1200" dirty="0"/>
              <a:t>First step, large number of trees (n=5000) were generated to measure variable importance. </a:t>
            </a:r>
          </a:p>
          <a:p>
            <a:pPr lvl="1"/>
            <a:r>
              <a:rPr lang="en-US" sz="1200" dirty="0"/>
              <a:t>New RFs are constructed by disregarding 20% of the least important variables. </a:t>
            </a:r>
          </a:p>
          <a:p>
            <a:pPr lvl="1"/>
            <a:r>
              <a:rPr lang="en-US" sz="1200" dirty="0"/>
              <a:t>OOB error is calculated and the model with the lowest error is selected.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2A01CE-1710-D940-AE2A-8D75F42F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76808-0080-9646-9684-307EDC940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DF6A1C-02FD-524D-BE8D-EC5E8679EB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dirty="0"/>
              <a:t>Test C: Number of Random Variables</a:t>
            </a:r>
          </a:p>
          <a:p>
            <a:pPr lvl="1"/>
            <a:r>
              <a:rPr lang="en-US" sz="1200" dirty="0"/>
              <a:t>Square root of total number of variables by default. </a:t>
            </a:r>
          </a:p>
          <a:p>
            <a:pPr lvl="1"/>
            <a:r>
              <a:rPr lang="en-US" sz="1200" dirty="0"/>
              <a:t>Smaller number of random variables with a sufficiently large number of trees yields higher classification accuracy on a remote sensing dataset.</a:t>
            </a:r>
            <a:r>
              <a:rPr lang="en-US" sz="1100" dirty="0"/>
              <a:t> (</a:t>
            </a:r>
            <a:r>
              <a:rPr lang="en-US" sz="1200" dirty="0"/>
              <a:t>Gislason et al. (2006))</a:t>
            </a:r>
          </a:p>
          <a:p>
            <a:pPr lvl="1"/>
            <a:r>
              <a:rPr lang="en-US" sz="1200" dirty="0"/>
              <a:t>Final accuracy test is carried out comparing classification results at the 15 areas against mappings resulting from visual image interpretation. </a:t>
            </a:r>
          </a:p>
          <a:p>
            <a:pPr lvl="2"/>
            <a:r>
              <a:rPr lang="en-US" sz="900" dirty="0"/>
              <a:t>Three accuracy measures are used, user accuracy (UA), producer accuracy (PA) and the F measure which allows to measure classification performance independence class imbalance. </a:t>
            </a:r>
          </a:p>
          <a:p>
            <a:pPr lvl="1"/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295B8-4630-A74E-92EB-E30EAFCA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92" y="5089897"/>
            <a:ext cx="269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8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7EC34C-9694-D94F-8CDD-9AB34519B3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AC29E-3C4F-764F-9210-56E06B9E8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3635587"/>
            <a:ext cx="8319338" cy="2675272"/>
          </a:xfrm>
        </p:spPr>
        <p:txBody>
          <a:bodyPr/>
          <a:lstStyle/>
          <a:p>
            <a:r>
              <a:rPr lang="en-US" dirty="0"/>
              <a:t>MRIS segmentation yielded less than 800,000 segments.</a:t>
            </a:r>
          </a:p>
          <a:p>
            <a:r>
              <a:rPr lang="en-US" dirty="0"/>
              <a:t>SDA reduced the segment number to 55,000 with increase mean size of segments and maximum size of segments. </a:t>
            </a:r>
          </a:p>
          <a:p>
            <a:r>
              <a:rPr lang="en-US" dirty="0"/>
              <a:t>Classes were assigned after the segmentation in a GIS (Geographic Information System). Number of segments does not correspond to sum of segments from both classes </a:t>
            </a:r>
          </a:p>
          <a:p>
            <a:r>
              <a:rPr lang="en-US" dirty="0"/>
              <a:t>Calculation of figures was intersected with the ground truth. Segmentation boundaries pixels followed the correctly generalized objects. Wooded elements represented 13%.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27877-4AC1-2B4A-A399-C876C622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9FFBA-6B84-C244-8B41-A9B2516F8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Segmentation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E23BC-FDC5-C749-AFB9-B351087B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95" y="1466050"/>
            <a:ext cx="6900810" cy="15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BE034-CD53-2D42-95C5-FC47588E12C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0E35E-4754-AE40-9513-91159E7F99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2743200" cy="43845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Result of Proportion of Classes (Test A):</a:t>
            </a:r>
          </a:p>
          <a:p>
            <a:r>
              <a:rPr lang="en-US" sz="1400" dirty="0"/>
              <a:t>Showed bias between wooded and non-wooded elements. Non-wooded elements overrepresented. </a:t>
            </a:r>
          </a:p>
          <a:p>
            <a:pPr lvl="1"/>
            <a:r>
              <a:rPr lang="en-US" sz="1200" dirty="0"/>
              <a:t>Wooded elements 105,756 segments, Non-wooded elements 688,651 segments.</a:t>
            </a:r>
          </a:p>
          <a:p>
            <a:r>
              <a:rPr lang="en-US" sz="1400" dirty="0"/>
              <a:t>Proportion of wooded and non-wooded elements equalized by multiplying segment size by a factor until a balance is reached.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A84DB0-DF79-5E43-92FE-2AA56CD5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F72CE-F2BE-D744-BBB6-C0DF29D7F8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B8B720-C201-9041-B082-5ACC48A5EF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34237" y="1709351"/>
            <a:ext cx="2743200" cy="43845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Result of Variable Selection (Test B): </a:t>
            </a:r>
          </a:p>
          <a:p>
            <a:r>
              <a:rPr lang="en-US" sz="1400" dirty="0"/>
              <a:t>7/8 MSAVI-based features/20 important variables</a:t>
            </a:r>
          </a:p>
          <a:p>
            <a:r>
              <a:rPr lang="en-US" sz="1400" dirty="0"/>
              <a:t>NIR bands were the lowest ranked attributes</a:t>
            </a:r>
          </a:p>
          <a:p>
            <a:r>
              <a:rPr lang="en-US" sz="1400" dirty="0"/>
              <a:t>80 features is the best possible solution for high accuracy prediction (but high computational costs. </a:t>
            </a:r>
          </a:p>
          <a:p>
            <a:r>
              <a:rPr lang="en-US" sz="1400" dirty="0"/>
              <a:t>33 attributes were selected. </a:t>
            </a:r>
          </a:p>
          <a:p>
            <a:r>
              <a:rPr lang="en-US" sz="1400" dirty="0"/>
              <a:t>Both a 33 and an 80-feature model were used. </a:t>
            </a:r>
          </a:p>
          <a:p>
            <a:endParaRPr lang="en-US" sz="14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1B98DE0-51AB-A04B-B2E8-E4250C498CC1}"/>
              </a:ext>
            </a:extLst>
          </p:cNvPr>
          <p:cNvSpPr txBox="1">
            <a:spLocks/>
          </p:cNvSpPr>
          <p:nvPr/>
        </p:nvSpPr>
        <p:spPr>
          <a:xfrm>
            <a:off x="6041462" y="1709351"/>
            <a:ext cx="2743200" cy="438454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Result of Number of Randomly Selected Variables (Test C): </a:t>
            </a:r>
          </a:p>
          <a:p>
            <a:r>
              <a:rPr lang="en-US" sz="1400" dirty="0"/>
              <a:t>For the construction of each 1000 trees, 5% of the wooded class segments are used.</a:t>
            </a:r>
          </a:p>
          <a:p>
            <a:r>
              <a:rPr lang="en-US" sz="1400" dirty="0"/>
              <a:t>33 and 80 feature models had similar results </a:t>
            </a:r>
          </a:p>
          <a:p>
            <a:r>
              <a:rPr lang="en-US" sz="1400" dirty="0"/>
              <a:t>Error reduction was 0.15</a:t>
            </a:r>
          </a:p>
          <a:p>
            <a:pPr lvl="1"/>
            <a:r>
              <a:rPr lang="en-US" sz="1200" dirty="0"/>
              <a:t>One variable per split yields a stronger decorrelation of individual trees in the forest and enhances the classification results. </a:t>
            </a:r>
          </a:p>
          <a:p>
            <a:r>
              <a:rPr lang="en-US" sz="1400" dirty="0"/>
              <a:t>Only used training data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385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C7F5F-19CA-1549-9B85-14F1BC370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DFD5F4-EE04-784A-880F-5FC54D53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D2E1E-1071-034D-8314-2F2416A8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57" y="1414163"/>
            <a:ext cx="3508428" cy="337631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AC7A9A-92FF-F146-8332-B8B01E0BC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2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FD90A-8CE6-1346-8FD8-A70D52593B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3F7E5-F5C1-2C4E-B157-8344D9684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Producer’s accuracy for “wooded” class higher than user’s accuracy by 5% for both classifications (33 and 80 feature)</a:t>
            </a:r>
          </a:p>
          <a:p>
            <a:pPr lvl="1"/>
            <a:r>
              <a:rPr lang="en-US" dirty="0"/>
              <a:t>F-measures were equivalent</a:t>
            </a:r>
          </a:p>
          <a:p>
            <a:pPr lvl="1"/>
            <a:r>
              <a:rPr lang="en-US" dirty="0"/>
              <a:t>Modeling 33 features presents better results and requires less computation time. </a:t>
            </a:r>
          </a:p>
          <a:p>
            <a:r>
              <a:rPr lang="en-US" dirty="0"/>
              <a:t>Accuracy performance of RF depends on urban fabric. </a:t>
            </a:r>
          </a:p>
          <a:p>
            <a:pPr lvl="1"/>
            <a:r>
              <a:rPr lang="en-US" dirty="0"/>
              <a:t>Small trees or little wedges cause omission errors.</a:t>
            </a:r>
          </a:p>
          <a:p>
            <a:pPr lvl="1"/>
            <a:r>
              <a:rPr lang="en-US" dirty="0"/>
              <a:t>Collective buildings like schools, hospitals also cause problems. </a:t>
            </a:r>
          </a:p>
          <a:p>
            <a:pPr lvl="1"/>
            <a:r>
              <a:rPr lang="en-US" dirty="0"/>
              <a:t>Shrubby vegetation, small gardens.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0F1D0A-C97A-8A4F-9444-ECCF6772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613EF-AC79-C64B-86CF-EB110B889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Validation Step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05429-148B-6B44-94C8-41C1E510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38" y="1619847"/>
            <a:ext cx="4581236" cy="12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C7F5F-19CA-1549-9B85-14F1BC3707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DFD5F4-EE04-784A-880F-5FC54D53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AC7A9A-92FF-F146-8332-B8B01E0BC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13602-033E-3D4C-A716-ED5137C2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6" y="1466050"/>
            <a:ext cx="5060028" cy="40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C16FB7-90B1-F64A-9D97-E35B047653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1B5F6-075E-8645-9EFE-4C86B663A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709351"/>
            <a:ext cx="8691561" cy="4384542"/>
          </a:xfrm>
        </p:spPr>
        <p:txBody>
          <a:bodyPr/>
          <a:lstStyle/>
          <a:p>
            <a:r>
              <a:rPr lang="en-US" dirty="0"/>
              <a:t>Indexes from MSAVI were crucial for the classification of the images. </a:t>
            </a:r>
          </a:p>
          <a:p>
            <a:r>
              <a:rPr lang="en-US" dirty="0"/>
              <a:t>Random Forest classification proved to be robust to extract wooded vegetation. </a:t>
            </a:r>
          </a:p>
          <a:p>
            <a:pPr lvl="1"/>
            <a:r>
              <a:rPr lang="en-US" dirty="0"/>
              <a:t>Accuracy did not considerably change when changing class balance or included features.</a:t>
            </a:r>
          </a:p>
          <a:p>
            <a:pPr lvl="1"/>
            <a:r>
              <a:rPr lang="en-US" dirty="0"/>
              <a:t>Model was not sensitive to over fitting and all features could have been used. </a:t>
            </a:r>
          </a:p>
          <a:p>
            <a:pPr lvl="2"/>
            <a:r>
              <a:rPr lang="en-US" dirty="0"/>
              <a:t>Features were discarded for computational time; these features could have revealed their importance for classification  </a:t>
            </a:r>
          </a:p>
          <a:p>
            <a:pPr lvl="1"/>
            <a:r>
              <a:rPr lang="en-US" dirty="0"/>
              <a:t>Does not require tuning of many parameters so it can identify urban vegetation efficiently.</a:t>
            </a:r>
          </a:p>
          <a:p>
            <a:r>
              <a:rPr lang="en-US" dirty="0"/>
              <a:t>Future Tests:</a:t>
            </a:r>
          </a:p>
          <a:p>
            <a:pPr lvl="1"/>
            <a:r>
              <a:rPr lang="en-US" dirty="0"/>
              <a:t> Active Learning: classifiers recommends iteratively the most valuable samples or for user to label areas. </a:t>
            </a:r>
          </a:p>
          <a:p>
            <a:pPr lvl="1"/>
            <a:r>
              <a:rPr lang="en-US" dirty="0"/>
              <a:t>Transfer Learning: reuse the </a:t>
            </a:r>
            <a:r>
              <a:rPr lang="en-US" dirty="0" err="1"/>
              <a:t>clasifier</a:t>
            </a:r>
            <a:r>
              <a:rPr lang="en-US" dirty="0"/>
              <a:t> and ground truth for classification of other images by adjusting the classifier to the changes.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BE0C15-6EEB-274E-B22A-D4DE8007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1BD6E-F65A-844E-AD1C-294E8BBBF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1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Puissant, Anne &amp; Rougier, Simon &amp; Stumpf, Andre. (2014). Object-oriented mapping of urban trees using Random Forest classifiers. International Journal of Applied Earth Observation and Geoinformation. 26. 235–245. 10.1016/j.jag.2013.07.002.</a:t>
            </a:r>
          </a:p>
          <a:p>
            <a:pPr lvl="1"/>
            <a:r>
              <a:rPr lang="en-US" dirty="0">
                <a:hlinkClick r:id="rId2"/>
              </a:rPr>
              <a:t>https://www.researchgate.net/profile/Andre_Stumpf/publication/259124894_Object-oriented_mapping_of_urban_trees_using_Random_Forest_classifiers/links/5caf31ea299bf120975ddc2c/Object-oriented-mapping-of-urban-trees-using-Random-Forest-classifiers.pdf</a:t>
            </a:r>
            <a:endParaRPr lang="en-US" dirty="0"/>
          </a:p>
          <a:p>
            <a:r>
              <a:rPr lang="en-US" dirty="0"/>
              <a:t>Introduction</a:t>
            </a:r>
          </a:p>
          <a:p>
            <a:r>
              <a:rPr lang="en-US" dirty="0"/>
              <a:t>Study Site and Data 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 and Discussion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B402B-52C7-2749-8B2F-E4F2E9168F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1DF92-511A-DE4B-A5EE-CD71B98DB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Many European cities enacted policies to track land cover use regarding vegetation </a:t>
            </a:r>
          </a:p>
          <a:p>
            <a:pPr lvl="1"/>
            <a:r>
              <a:rPr lang="en-US" dirty="0"/>
              <a:t>Topographical databases are rarely updated </a:t>
            </a:r>
          </a:p>
          <a:p>
            <a:pPr lvl="1"/>
            <a:r>
              <a:rPr lang="en-US" dirty="0"/>
              <a:t>Mapping of urban trees is difficult and expensive.</a:t>
            </a:r>
          </a:p>
          <a:p>
            <a:r>
              <a:rPr lang="en-US" dirty="0"/>
              <a:t>Unsupervised and supervised per-pixel algorithms have been proposed to analyze very high resolution (VHR) satellite image.</a:t>
            </a:r>
          </a:p>
          <a:p>
            <a:pPr lvl="1"/>
            <a:r>
              <a:rPr lang="en-US" dirty="0"/>
              <a:t>Peterson et al., 2004; Tooke et al., 2009</a:t>
            </a:r>
          </a:p>
          <a:p>
            <a:pPr lvl="1"/>
            <a:r>
              <a:rPr lang="en-US" dirty="0"/>
              <a:t>Per-pixel classifications based on spectral characteristics alone are insufficient </a:t>
            </a:r>
          </a:p>
          <a:p>
            <a:pPr lvl="2"/>
            <a:r>
              <a:rPr lang="en-US" dirty="0"/>
              <a:t>Tuominen and </a:t>
            </a:r>
            <a:r>
              <a:rPr lang="en-US" dirty="0" err="1"/>
              <a:t>Pekkarinen</a:t>
            </a:r>
            <a:r>
              <a:rPr lang="en-US" dirty="0"/>
              <a:t>, 2005; </a:t>
            </a:r>
            <a:r>
              <a:rPr lang="en-US" dirty="0" err="1"/>
              <a:t>Sheeren</a:t>
            </a:r>
            <a:r>
              <a:rPr lang="en-US" dirty="0"/>
              <a:t> et al., 2009 </a:t>
            </a:r>
          </a:p>
          <a:p>
            <a:pPr lvl="2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306394-6942-7440-AFC3-BE5043BF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3DF44-6DDB-2948-A28A-E264E984A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9BBB7D-1377-A14F-B81C-F873ADC888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Object-based image analysis (OBIA) uses segmented images in homogenous regions and characterizes objects by spectral, spatial, and contextual properties. </a:t>
            </a:r>
          </a:p>
          <a:p>
            <a:pPr lvl="1"/>
            <a:r>
              <a:rPr lang="en-US" dirty="0"/>
              <a:t>Lang et al., 2006; </a:t>
            </a:r>
            <a:r>
              <a:rPr lang="en-US" dirty="0" err="1"/>
              <a:t>Youjing</a:t>
            </a:r>
            <a:r>
              <a:rPr lang="en-US" dirty="0"/>
              <a:t> and </a:t>
            </a:r>
            <a:r>
              <a:rPr lang="en-US" dirty="0" err="1"/>
              <a:t>Hengtong</a:t>
            </a:r>
            <a:r>
              <a:rPr lang="en-US" dirty="0"/>
              <a:t>, 2007; Mathieu et al., 2007; Pham and He, 2008; Tan and Wang, 2009; </a:t>
            </a:r>
            <a:r>
              <a:rPr lang="en-US" dirty="0" err="1"/>
              <a:t>Vannier</a:t>
            </a:r>
            <a:r>
              <a:rPr lang="en-US" dirty="0"/>
              <a:t> and Hubert-Moy, 2010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6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68A5F0-DE6B-9D42-83E8-95DED47851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F03AA-03AA-7448-A95D-BE0C513C95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Random Forest classification has shown high accuracy, robustness against over-fitting training data, and integrates measures of variable importance.</a:t>
            </a:r>
          </a:p>
          <a:p>
            <a:pPr lvl="1"/>
            <a:r>
              <a:rPr lang="en-US" dirty="0"/>
              <a:t>Diaz-</a:t>
            </a:r>
            <a:r>
              <a:rPr lang="en-US" dirty="0" err="1"/>
              <a:t>Uriarte</a:t>
            </a:r>
            <a:r>
              <a:rPr lang="en-US" dirty="0"/>
              <a:t> and Alvarez de Andres, 2006 </a:t>
            </a:r>
          </a:p>
          <a:p>
            <a:r>
              <a:rPr lang="en-US" dirty="0"/>
              <a:t>RF is bias prone when the number of instances is distributed unequally among classes of interest (He and Garcia, 2009)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4E070-9A8B-6F41-9BC8-CD7FCCF7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1ED7D-BB92-7446-B760-A2578348B8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6C72DD-1858-0B41-84ED-09DE932092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Objective: investigate the application and performance of Random Forest learning algorithms with object-oriented approach.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20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96697-EBC0-6F40-B610-F5D04F22BF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F3EDB-A9FD-6B4D-8B1B-13E42EB478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Strasbourg (North-east France) </a:t>
            </a:r>
          </a:p>
          <a:p>
            <a:r>
              <a:rPr lang="en-US" dirty="0"/>
              <a:t>Figure 1: multispectral bands (red, green, blue, near infrared). </a:t>
            </a:r>
          </a:p>
          <a:p>
            <a:pPr lvl="1"/>
            <a:r>
              <a:rPr lang="en-US" dirty="0"/>
              <a:t>Urban district (city center and suburbs) area of 142 km2. </a:t>
            </a:r>
          </a:p>
          <a:p>
            <a:r>
              <a:rPr lang="en-US" dirty="0"/>
              <a:t>Features wooded elements in public and private zones (hedges, group or isolated trees of different sizes, forest) and a river, the Rhine. </a:t>
            </a:r>
          </a:p>
          <a:p>
            <a:r>
              <a:rPr lang="en-US" dirty="0"/>
              <a:t>According to the available vegetation inventory databases, 19.8% is wooded vegetation.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5230AE-B1B8-EE47-9F4F-5AC9CDE4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Site and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62022-206D-7C4C-8B6D-4A1A7EF06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site and dataset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F5D68E-09F4-9A4A-9042-70B12A549E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=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F2B9F-249A-1D4B-8AFD-6FF90CBE9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09351"/>
            <a:ext cx="4019550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8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17BD0-BD57-3F43-9D1F-2927252E07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4419D-38F8-0743-A69F-D6C6BB3E62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training set covers 5% of the image and is distributed over 15 stratified areas according to the urbanization index. </a:t>
            </a:r>
          </a:p>
          <a:p>
            <a:r>
              <a:rPr lang="en-US" dirty="0"/>
              <a:t>Grid size is 700 m x 700 m. </a:t>
            </a:r>
          </a:p>
          <a:p>
            <a:r>
              <a:rPr lang="en-US" dirty="0"/>
              <a:t>Urbanization index (</a:t>
            </a:r>
            <a:r>
              <a:rPr lang="en-US" dirty="0" err="1"/>
              <a:t>I_u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A_A: artificialized, A_NA: not artificialized, A_T: study area, 0.49 km2 </a:t>
            </a:r>
          </a:p>
          <a:p>
            <a:pPr lvl="1"/>
            <a:r>
              <a:rPr lang="en-US" dirty="0" err="1"/>
              <a:t>I_u</a:t>
            </a:r>
            <a:r>
              <a:rPr lang="en-US" dirty="0"/>
              <a:t> = -1 totally vegetated, </a:t>
            </a:r>
            <a:r>
              <a:rPr lang="en-US" dirty="0" err="1"/>
              <a:t>I_u</a:t>
            </a:r>
            <a:r>
              <a:rPr lang="en-US" dirty="0"/>
              <a:t> = 1 artificialized plots</a:t>
            </a:r>
          </a:p>
          <a:p>
            <a:r>
              <a:rPr lang="en-US" dirty="0"/>
              <a:t>Index classified into 5 plots</a:t>
            </a:r>
          </a:p>
          <a:p>
            <a:r>
              <a:rPr lang="en-US" dirty="0"/>
              <a:t>15 validation plots were chosen, 3 for each classification.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04BDD-0CA6-2C4C-8F2C-99AF1D15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Site and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F4395-5445-5841-B06D-65F16723A3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Construction of the training and validation datasets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405BF-E507-0B46-8FD6-4D5A1AB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15" y="1641600"/>
            <a:ext cx="4362372" cy="387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9B068-56BD-2D4B-9014-66DBA5F08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7"/>
          <a:stretch/>
        </p:blipFill>
        <p:spPr>
          <a:xfrm>
            <a:off x="4715175" y="5496122"/>
            <a:ext cx="4287400" cy="4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FF77A-BCA7-964F-95E0-116DA70CD8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1880-2928-0F49-AC41-438B5B8DE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Three Steps: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Segmentation and computation of object attributes</a:t>
            </a:r>
          </a:p>
          <a:p>
            <a:pPr marL="1200150" lvl="2" indent="-342900"/>
            <a:r>
              <a:rPr lang="en-US" dirty="0"/>
              <a:t>Algorithms are applied using the 4 multispectral bands and MSAVI index. Objective to improve and optimize classification procedure. </a:t>
            </a:r>
          </a:p>
          <a:p>
            <a:pPr marL="1714500" lvl="3" indent="-342900"/>
            <a:r>
              <a:rPr lang="en-US" dirty="0"/>
              <a:t>Test A: correct bias. </a:t>
            </a:r>
          </a:p>
          <a:p>
            <a:pPr marL="1714500" lvl="3" indent="-342900"/>
            <a:r>
              <a:rPr lang="en-US" dirty="0"/>
              <a:t>Test B: select more suitable metrics</a:t>
            </a:r>
          </a:p>
          <a:p>
            <a:pPr marL="1714500" lvl="3" indent="-342900"/>
            <a:r>
              <a:rPr lang="en-US" dirty="0"/>
              <a:t>Test C: modifies number of variables chosen for nodes.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Classification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Validation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EEF5F-F649-4F4B-B5FA-9D552300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0F506-E39E-B94B-A6CA-2817BA73A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A3542-B34F-AE44-AFF2-17588331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3" y="1709351"/>
            <a:ext cx="4329044" cy="31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3440F6-2727-0D42-831D-E7FF5F774F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9C000-08F4-154A-8C86-188FA7F4D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Image segmentation generates regions</a:t>
            </a:r>
          </a:p>
          <a:p>
            <a:r>
              <a:rPr lang="en-US" dirty="0"/>
              <a:t>Delineation quality of the target images directly influences the accuracy of image classifier. </a:t>
            </a:r>
          </a:p>
          <a:p>
            <a:r>
              <a:rPr lang="en-US" dirty="0"/>
              <a:t>Algorithms have been developed to delineate homogenous and meaningful segments. </a:t>
            </a:r>
          </a:p>
          <a:p>
            <a:r>
              <a:rPr lang="en-US" dirty="0"/>
              <a:t>Multi-resolution image segmentation (MRIS): region growing algorithm that merges adjacent pixels or regions based on a criterion (object size, color, weight).</a:t>
            </a:r>
          </a:p>
          <a:p>
            <a:pPr lvl="1"/>
            <a:r>
              <a:rPr lang="en-US" dirty="0"/>
              <a:t>Over segmentation is preferable in the context of supervised classification since it enables small objects (</a:t>
            </a:r>
            <a:r>
              <a:rPr lang="en-US" dirty="0" err="1"/>
              <a:t>Duro</a:t>
            </a:r>
            <a:r>
              <a:rPr lang="en-US" dirty="0"/>
              <a:t> et al., 2012a; Smith, 2010; Stumpf and </a:t>
            </a:r>
            <a:r>
              <a:rPr lang="en-US" dirty="0" err="1"/>
              <a:t>Kerle</a:t>
            </a:r>
            <a:r>
              <a:rPr lang="en-US" dirty="0"/>
              <a:t>, 2011).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7E34E2-C571-B947-953C-171E15F7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02C33-64EE-DA4F-AD99-755BA256E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0536A3-ABD4-BA45-8F7D-F4B9D3610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Spectral Difference Algorithm (SDA): merges neighboring objects based on the mean layer intensity values and user-defined maximum thresholds. </a:t>
            </a:r>
          </a:p>
          <a:p>
            <a:r>
              <a:rPr lang="en-US" dirty="0"/>
              <a:t>Each segment, 100 objects features for classification of wooden elements are computed including spectral, shape, texture, and attributes.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62003-FD59-AD49-B555-6D1F39EE9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91" y="4223574"/>
            <a:ext cx="4336095" cy="16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52228-22B6-C243-9F39-0F83C279F2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9BB18B-5C90-3A45-9C6B-C5FE5B34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E93ABA-4BBC-D540-B89C-6FC45D2B4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BC668-936C-C14A-8099-BE127684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5" y="1606668"/>
            <a:ext cx="2392978" cy="4573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14219-E6FF-6C42-A1BB-F30CFFE6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79" y="1606668"/>
            <a:ext cx="4932712" cy="43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26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40746</TotalTime>
  <Words>1603</Words>
  <Application>Microsoft Macintosh PowerPoint</Application>
  <PresentationFormat>On-screen Show (4:3)</PresentationFormat>
  <Paragraphs>155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Agenda</vt:lpstr>
      <vt:lpstr>Introduction</vt:lpstr>
      <vt:lpstr>Introduction</vt:lpstr>
      <vt:lpstr>Study Site and Data</vt:lpstr>
      <vt:lpstr>Study Site and Data</vt:lpstr>
      <vt:lpstr>Method</vt:lpstr>
      <vt:lpstr>Method</vt:lpstr>
      <vt:lpstr>Method</vt:lpstr>
      <vt:lpstr>Method</vt:lpstr>
      <vt:lpstr>Method</vt:lpstr>
      <vt:lpstr>Results and Discussion</vt:lpstr>
      <vt:lpstr>Results and Conclusion</vt:lpstr>
      <vt:lpstr>Results and Conclusion</vt:lpstr>
      <vt:lpstr>Results and Conclusion</vt:lpstr>
      <vt:lpstr>Results and Conclusion</vt:lpstr>
      <vt:lpstr>Conclusion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Daniel Kadyrov</cp:lastModifiedBy>
  <cp:revision>1030</cp:revision>
  <cp:lastPrinted>2016-08-09T14:57:31Z</cp:lastPrinted>
  <dcterms:created xsi:type="dcterms:W3CDTF">2013-11-01T14:42:31Z</dcterms:created>
  <dcterms:modified xsi:type="dcterms:W3CDTF">2020-04-07T15:46:23Z</dcterms:modified>
</cp:coreProperties>
</file>